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828" r:id="rId2"/>
    <p:sldMasterId id="2147483836" r:id="rId3"/>
  </p:sldMasterIdLst>
  <p:notesMasterIdLst>
    <p:notesMasterId r:id="rId26"/>
  </p:notesMasterIdLst>
  <p:handoutMasterIdLst>
    <p:handoutMasterId r:id="rId27"/>
  </p:handoutMasterIdLst>
  <p:sldIdLst>
    <p:sldId id="519" r:id="rId4"/>
    <p:sldId id="520" r:id="rId5"/>
    <p:sldId id="522" r:id="rId6"/>
    <p:sldId id="373" r:id="rId7"/>
    <p:sldId id="562" r:id="rId8"/>
    <p:sldId id="416" r:id="rId9"/>
    <p:sldId id="524" r:id="rId10"/>
    <p:sldId id="523" r:id="rId11"/>
    <p:sldId id="525" r:id="rId12"/>
    <p:sldId id="581" r:id="rId13"/>
    <p:sldId id="582" r:id="rId14"/>
    <p:sldId id="530" r:id="rId15"/>
    <p:sldId id="586" r:id="rId16"/>
    <p:sldId id="563" r:id="rId17"/>
    <p:sldId id="579" r:id="rId18"/>
    <p:sldId id="564" r:id="rId19"/>
    <p:sldId id="565" r:id="rId20"/>
    <p:sldId id="566" r:id="rId21"/>
    <p:sldId id="280" r:id="rId22"/>
    <p:sldId id="567" r:id="rId23"/>
    <p:sldId id="568" r:id="rId24"/>
    <p:sldId id="363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st Practices for Protecting Data" id="{6BDD8E9B-6BB8-49BC-B983-1C12AD6EFF70}">
          <p14:sldIdLst>
            <p14:sldId id="519"/>
            <p14:sldId id="520"/>
            <p14:sldId id="522"/>
            <p14:sldId id="373"/>
            <p14:sldId id="562"/>
            <p14:sldId id="416"/>
            <p14:sldId id="524"/>
            <p14:sldId id="523"/>
            <p14:sldId id="525"/>
            <p14:sldId id="581"/>
            <p14:sldId id="582"/>
            <p14:sldId id="530"/>
            <p14:sldId id="586"/>
            <p14:sldId id="563"/>
            <p14:sldId id="579"/>
            <p14:sldId id="564"/>
            <p14:sldId id="565"/>
            <p14:sldId id="566"/>
            <p14:sldId id="280"/>
            <p14:sldId id="567"/>
            <p14:sldId id="568"/>
            <p14:sldId id="3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548235"/>
    <a:srgbClr val="91B44A"/>
    <a:srgbClr val="9BBB59"/>
    <a:srgbClr val="2A8ED0"/>
    <a:srgbClr val="F9B073"/>
    <a:srgbClr val="234D64"/>
    <a:srgbClr val="2C98BB"/>
    <a:srgbClr val="2C98B2"/>
    <a:srgbClr val="257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69627" autoAdjust="0"/>
  </p:normalViewPr>
  <p:slideViewPr>
    <p:cSldViewPr snapToGrid="0">
      <p:cViewPr varScale="1">
        <p:scale>
          <a:sx n="58" d="100"/>
          <a:sy n="58" d="100"/>
        </p:scale>
        <p:origin x="-1128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2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-12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39" cy="464820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39" cy="464820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5F28CD0D-60E0-41C8-BC92-CEA89F9AE670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39" cy="464820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39" cy="464820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18A094E8-7754-4330-9F76-6D9D7D135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39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39" cy="466434"/>
          </a:xfrm>
          <a:prstGeom prst="rect">
            <a:avLst/>
          </a:prstGeom>
        </p:spPr>
        <p:txBody>
          <a:bodyPr vert="horz" lIns="93159" tIns="46579" rIns="93159" bIns="46579" rtlCol="0"/>
          <a:lstStyle>
            <a:lvl1pPr algn="r">
              <a:defRPr sz="1200"/>
            </a:lvl1pPr>
          </a:lstStyle>
          <a:p>
            <a:fld id="{383FF4E0-773B-4941-9822-A6C98C4BD157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79" rIns="93159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6"/>
            <a:ext cx="5608320" cy="3660458"/>
          </a:xfrm>
          <a:prstGeom prst="rect">
            <a:avLst/>
          </a:prstGeom>
        </p:spPr>
        <p:txBody>
          <a:bodyPr vert="horz" lIns="93159" tIns="46579" rIns="93159" bIns="465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39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39" cy="466433"/>
          </a:xfrm>
          <a:prstGeom prst="rect">
            <a:avLst/>
          </a:prstGeom>
        </p:spPr>
        <p:txBody>
          <a:bodyPr vert="horz" lIns="93159" tIns="46579" rIns="93159" bIns="46579" rtlCol="0" anchor="b"/>
          <a:lstStyle>
            <a:lvl1pPr algn="r">
              <a:defRPr sz="1200"/>
            </a:lvl1pPr>
          </a:lstStyle>
          <a:p>
            <a:fld id="{070A5385-8EFE-4A54-9ECC-50F8E7FCE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30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3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30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dirty="0" smtClean="0"/>
          </a:p>
          <a:p>
            <a:pPr marL="171820" indent="-171820" defTabSz="916372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It is very common to choose the wrong address or accidently “Reply To All”.  Most people have seen examples, such as email mistakenly sent to </a:t>
            </a:r>
            <a:r>
              <a:rPr lang="en-US" baseline="0" dirty="0" err="1" smtClean="0"/>
              <a:t>listervs</a:t>
            </a:r>
            <a:r>
              <a:rPr lang="en-US" baseline="0" dirty="0" smtClean="0"/>
              <a:t>.</a:t>
            </a:r>
          </a:p>
          <a:p>
            <a:pPr marL="171820" indent="-171820" defTabSz="916372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 smtClean="0"/>
              <a:t>Best to avoid personal and sensitive</a:t>
            </a:r>
            <a:r>
              <a:rPr lang="en-US" baseline="0" dirty="0" smtClean="0"/>
              <a:t> data in email or attachments</a:t>
            </a:r>
          </a:p>
          <a:p>
            <a:pPr marL="171820" indent="-17182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Email can be FOILed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3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34D64"/>
                </a:solidFill>
              </a:rPr>
              <a:t>Notes</a:t>
            </a:r>
          </a:p>
          <a:p>
            <a:endParaRPr lang="en-US" dirty="0" smtClean="0">
              <a:solidFill>
                <a:srgbClr val="234D64"/>
              </a:solidFill>
            </a:endParaRP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34D64"/>
                </a:solidFill>
              </a:rPr>
              <a:t>In</a:t>
            </a:r>
            <a:r>
              <a:rPr lang="en-US" baseline="0" dirty="0" smtClean="0">
                <a:solidFill>
                  <a:srgbClr val="234D64"/>
                </a:solidFill>
              </a:rPr>
              <a:t> this example, the sender could  request a meeting with the principal without providing detail.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endParaRPr lang="en-US" baseline="0" dirty="0" smtClean="0">
              <a:solidFill>
                <a:srgbClr val="234D64"/>
              </a:solidFill>
            </a:endParaRP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baseline="0" dirty="0" smtClean="0">
                <a:solidFill>
                  <a:srgbClr val="234D64"/>
                </a:solidFill>
              </a:rPr>
              <a:t>School staff should also be mindful of personal and sensitive information in emails to RIC support staff and vendors.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48B9E-E18D-4791-BBF6-A331CCC008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Many issues here are dependent on organizational specifics – workstation policy, permission, data transfer methods, etc.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0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Many issues here are dependent on organizational specifics – workstation policy, permission, data transfer methods, etc.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pPr defTabSz="931585">
              <a:defRPr/>
            </a:pPr>
            <a:endParaRPr lang="en-US" dirty="0"/>
          </a:p>
          <a:p>
            <a:pPr defTabSz="931585">
              <a:defRPr/>
            </a:pPr>
            <a:endParaRPr lang="en-US" dirty="0" smtClean="0"/>
          </a:p>
          <a:p>
            <a:pPr marL="171844" indent="-171844" defTabSz="931585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Reference :  http://www.osc.state.ny.us/localgov/audits/swr/2012/securityppsi/global.pdf</a:t>
            </a:r>
          </a:p>
          <a:p>
            <a:pPr defTabSz="931585">
              <a:defRPr/>
            </a:pPr>
            <a:endParaRPr lang="en-US" dirty="0"/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r>
              <a:rPr lang="en-US" dirty="0"/>
              <a:t> Suggestions on locking methods </a:t>
            </a:r>
            <a:r>
              <a:rPr lang="en-US" dirty="0" smtClean="0"/>
              <a:t>include Windows-L</a:t>
            </a:r>
            <a:r>
              <a:rPr lang="en-US" baseline="0" dirty="0" smtClean="0"/>
              <a:t> and</a:t>
            </a:r>
            <a:r>
              <a:rPr lang="en-US" dirty="0" smtClean="0"/>
              <a:t> CTR-ALT-DELETE.</a:t>
            </a:r>
            <a:r>
              <a:rPr lang="en-US" baseline="0" dirty="0" smtClean="0"/>
              <a:t> Methods may</a:t>
            </a:r>
            <a:r>
              <a:rPr lang="en-US" dirty="0" smtClean="0"/>
              <a:t> depend</a:t>
            </a:r>
            <a:r>
              <a:rPr lang="en-US" baseline="0" dirty="0" smtClean="0"/>
              <a:t> </a:t>
            </a:r>
            <a:r>
              <a:rPr lang="en-US" dirty="0" smtClean="0"/>
              <a:t>on district policy.</a:t>
            </a:r>
            <a:endParaRPr lang="en-US" dirty="0"/>
          </a:p>
          <a:p>
            <a:endParaRPr lang="en-US" dirty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/>
              <a:t>Note that some documentation refers to </a:t>
            </a:r>
            <a:r>
              <a:rPr lang="en-US" dirty="0" smtClean="0"/>
              <a:t>PPSI – Personal, Private and Sensitive Information.</a:t>
            </a:r>
            <a:endParaRPr lang="en-US" dirty="0"/>
          </a:p>
          <a:p>
            <a:pPr defTabSz="931585">
              <a:defRPr/>
            </a:pPr>
            <a:endParaRPr lang="en-US" dirty="0"/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r>
              <a:rPr lang="en-US" dirty="0"/>
              <a:t>Bring Your Own Device (BYOD) is an important and related issue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19F6-1CA6-4929-9789-67B196F5890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85">
              <a:defRPr/>
            </a:pPr>
            <a:r>
              <a:rPr lang="en-US" b="1" dirty="0"/>
              <a:t>Notes</a:t>
            </a:r>
          </a:p>
          <a:p>
            <a:pPr defTabSz="931585">
              <a:defRPr/>
            </a:pPr>
            <a:endParaRPr lang="en-US" b="1" dirty="0"/>
          </a:p>
          <a:p>
            <a:pPr marL="286367" indent="-286367" defTabSz="931585">
              <a:buFont typeface="Arial" panose="020B0604020202020204" pitchFamily="34" charset="0"/>
              <a:buChar char="•"/>
              <a:defRPr/>
            </a:pPr>
            <a:r>
              <a:rPr lang="en-US" dirty="0"/>
              <a:t>This is not meant to be a comprehensive list of technical issues and procedures.  See website resources for more checklists and details. </a:t>
            </a:r>
          </a:p>
          <a:p>
            <a:pPr defTabSz="931585">
              <a:defRPr/>
            </a:pPr>
            <a:r>
              <a:rPr lang="en-US" sz="1600" dirty="0"/>
              <a:t>http://www.dailymail.co.uk/sciencetech/article-2919762/Hacking-Wi-Fi-s-child-s-play-Seven-year-old-shows-easy-break-public-network-11-minutes.html</a:t>
            </a:r>
          </a:p>
          <a:p>
            <a:pPr defTabSz="931585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07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b="1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Data Access Control  addresses the “Need to Know” concern discussed in the Introduction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NYS Comptroller Security Audits address this issue.  </a:t>
            </a:r>
            <a:r>
              <a:rPr lang="en-US" dirty="0" smtClean="0"/>
              <a:t>See Access Controls Over Student Systems.pdf on website.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Audits check access vs district policy.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8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pPr defTabSz="931585">
              <a:defRPr/>
            </a:pPr>
            <a:r>
              <a:rPr lang="en-US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imes New Roman" panose="02020603050405020304" pitchFamily="18" charset="0"/>
              </a:rPr>
              <a:t>This does not deal with electronic or paper data file, but it is </a:t>
            </a:r>
            <a:r>
              <a:rPr lang="en-US" dirty="0" smtClean="0">
                <a:cs typeface="Times New Roman" panose="02020603050405020304" pitchFamily="18" charset="0"/>
              </a:rPr>
              <a:t>an</a:t>
            </a:r>
            <a:r>
              <a:rPr lang="en-US" baseline="0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overlooked </a:t>
            </a:r>
            <a:r>
              <a:rPr lang="en-US" dirty="0">
                <a:cs typeface="Times New Roman" panose="02020603050405020304" pitchFamily="18" charset="0"/>
              </a:rPr>
              <a:t>way in which information is disclosed.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8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4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b="1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="0" dirty="0" smtClean="0"/>
              <a:t>Hard</a:t>
            </a:r>
            <a:r>
              <a:rPr lang="en-US" b="0" baseline="0" dirty="0" smtClean="0"/>
              <a:t> drive data destruction is usually addressed in lease terms, but cases where data is not destroyed have occurred. </a:t>
            </a:r>
          </a:p>
          <a:p>
            <a:pPr marL="171820" indent="-17182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Some organizations require that  the hard drive be removed before the copier is returned at the end of a lease.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0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 smtClean="0"/>
              <a:t>Minimizing the amount of data retained is key!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Methods of destruction may depend on the sensitivity of the data. 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 smtClean="0"/>
              <a:t>See Best Practices for Data Destruction (2014-05-06).pdf</a:t>
            </a:r>
            <a:r>
              <a:rPr lang="en-US" baseline="0" dirty="0" smtClean="0"/>
              <a:t> on website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E6D2C-12BB-4E29-AF13-2E4EDD483C5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21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85">
              <a:defRPr/>
            </a:pPr>
            <a:r>
              <a:rPr lang="en-US" b="1" baseline="0" dirty="0" smtClean="0"/>
              <a:t>Notes</a:t>
            </a:r>
          </a:p>
          <a:p>
            <a:pPr defTabSz="931585">
              <a:defRPr/>
            </a:pPr>
            <a:endParaRPr lang="en-US" b="1" baseline="0" dirty="0" smtClean="0"/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Summarize the section and refer to the Key Ideas handout.</a:t>
            </a:r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171820" indent="-171820" defTabSz="931585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Use Self Assessments can be utilized in sessions, or as takeaways at the discretion of the presenter.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0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 smtClean="0"/>
              <a:t>An</a:t>
            </a:r>
            <a:r>
              <a:rPr lang="en-US" baseline="0" dirty="0" smtClean="0"/>
              <a:t> excel template is available on the website. </a:t>
            </a:r>
          </a:p>
          <a:p>
            <a:pPr marL="171820" indent="-17182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The template includes tabs for both Data and Assessments. </a:t>
            </a:r>
          </a:p>
          <a:p>
            <a:pPr marL="630007" lvl="1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Districts should also inventory assessments, who uses them, and why.  </a:t>
            </a:r>
          </a:p>
          <a:p>
            <a:pPr marL="630007" lvl="1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Focus on data driven instruction is a key reason district’s store and utilize large amounts of data. </a:t>
            </a:r>
          </a:p>
          <a:p>
            <a:pPr marL="630007" lvl="1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Districts should determine if any of the assessments are redundant , or not helpful in informing curriculum, instruction, and placement. They may also determine that certain assessments need to be added or deleted. </a:t>
            </a:r>
          </a:p>
          <a:p>
            <a:pPr marL="630007" lvl="1" indent="-17182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It is important to know who  the users are and what kinds of access they have to data , reports and export  when thinking about Data Access Control (Need to Know….)</a:t>
            </a:r>
          </a:p>
          <a:p>
            <a:pPr marL="171820" indent="-17182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baseline="0" dirty="0" smtClean="0"/>
              <a:t>Other options include assigning a security level to the types of data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0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/>
              <a:t>Most districts do not have a dedicated  privacy officer at this time, but should be thinking about the areas of responsibility discussed </a:t>
            </a:r>
            <a:r>
              <a:rPr lang="en-US" dirty="0" smtClean="0"/>
              <a:t>here.</a:t>
            </a:r>
            <a:br>
              <a:rPr lang="en-US" dirty="0" smtClean="0"/>
            </a:br>
            <a:endParaRPr lang="en-US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 smtClean="0"/>
              <a:t>Stay current on</a:t>
            </a:r>
            <a:r>
              <a:rPr lang="en-US" baseline="0" dirty="0" smtClean="0"/>
              <a:t> </a:t>
            </a:r>
            <a:r>
              <a:rPr lang="en-US" dirty="0" smtClean="0"/>
              <a:t>updates </a:t>
            </a:r>
            <a:r>
              <a:rPr lang="en-US" dirty="0"/>
              <a:t>and  guidance to come from the NYS CPO.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The slide shows a simple example. More complicated methods may be needed depending on the data elements involved and the level of protection desired.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 smtClean="0"/>
              <a:t>(PTAC Document) </a:t>
            </a:r>
            <a:r>
              <a:rPr lang="en-US" dirty="0"/>
              <a:t>Data </a:t>
            </a:r>
            <a:r>
              <a:rPr lang="en-US" dirty="0" smtClean="0"/>
              <a:t>De-Identification Terms: </a:t>
            </a:r>
            <a:r>
              <a:rPr lang="en-US" dirty="0"/>
              <a:t>An Overview of Basic Terms for details on data de-identification terms and strategies including Masking, Perturbation, Redaction and Suppression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Notes</a:t>
            </a:r>
          </a:p>
          <a:p>
            <a:endParaRPr lang="en-US" dirty="0" smtClean="0"/>
          </a:p>
          <a:p>
            <a:pPr marL="171820" indent="-171820">
              <a:buFont typeface="Arial" panose="020B0604020202020204" pitchFamily="34" charset="0"/>
              <a:buChar char="•"/>
            </a:pPr>
            <a:r>
              <a:rPr lang="en-US" dirty="0" smtClean="0"/>
              <a:t>Use</a:t>
            </a:r>
            <a:r>
              <a:rPr lang="en-US" baseline="0" dirty="0" smtClean="0"/>
              <a:t> charts and graphs of summarized data. Don’t retain, transfer or print  copies of underlying detail data where possible.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6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</a:t>
            </a:r>
          </a:p>
          <a:p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/>
              <a:t>The slide shows a simple example - If there were only one or very few students’ of mixed race, they can be identified. 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dirty="0"/>
          </a:p>
          <a:p>
            <a:pPr marL="286367" indent="-286367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reports </a:t>
            </a:r>
            <a:r>
              <a:rPr lang="en-US" dirty="0" smtClean="0"/>
              <a:t>redact information on </a:t>
            </a:r>
            <a:r>
              <a:rPr lang="en-US" dirty="0"/>
              <a:t>groups of 5 students or less.</a:t>
            </a:r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6367" indent="-286367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385-8EFE-4A54-9ECC-50F8E7FCED3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9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701044" y="4473896"/>
            <a:ext cx="5608319" cy="3660609"/>
          </a:xfrm>
          <a:prstGeom prst="rect">
            <a:avLst/>
          </a:prstGeom>
          <a:noFill/>
          <a:ln>
            <a:noFill/>
          </a:ln>
        </p:spPr>
        <p:txBody>
          <a:bodyPr lIns="93143" tIns="46559" rIns="93143" bIns="46559" anchor="t" anchorCtr="0">
            <a:noAutofit/>
          </a:bodyPr>
          <a:lstStyle/>
          <a:p>
            <a:endParaRPr lang="en-US" b="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820" indent="-171820">
              <a:buFont typeface="Arial" panose="020B0604020202020204" pitchFamily="34" charset="0"/>
              <a:buChar char="•"/>
            </a:pPr>
            <a:endParaRPr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970939" y="8829969"/>
            <a:ext cx="3037838" cy="466344"/>
          </a:xfrm>
          <a:prstGeom prst="rect">
            <a:avLst/>
          </a:prstGeom>
          <a:noFill/>
          <a:ln>
            <a:noFill/>
          </a:ln>
        </p:spPr>
        <p:txBody>
          <a:bodyPr lIns="93143" tIns="46559" rIns="93143" bIns="46559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9</a:t>
            </a:fld>
            <a:endParaRPr lang="en-US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3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1668009"/>
            <a:ext cx="8371113" cy="1143000"/>
          </a:xfrm>
        </p:spPr>
        <p:txBody>
          <a:bodyPr>
            <a:noAutofit/>
          </a:bodyPr>
          <a:lstStyle>
            <a:lvl1pPr algn="r">
              <a:defRPr sz="5400">
                <a:solidFill>
                  <a:srgbClr val="234D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1D23-C97A-4223-B3E4-68AF17993B52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4A3-3E4F-40E3-B6C8-708C07CE0A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7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239D-FEF1-4F1F-BEFC-145C97163ADF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B11-562E-442B-B87B-4F5647077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4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058E-5EDA-4721-B097-6354D802CEDA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9786-5EBA-45AE-BC52-8D996D6E3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0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6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3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9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9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7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2" y="481467"/>
            <a:ext cx="9786257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9686"/>
            <a:ext cx="10972800" cy="4286477"/>
          </a:xfrm>
        </p:spPr>
        <p:txBody>
          <a:bodyPr/>
          <a:lstStyle>
            <a:lvl1pPr>
              <a:defRPr>
                <a:solidFill>
                  <a:srgbClr val="234D64"/>
                </a:solidFill>
              </a:defRPr>
            </a:lvl1pPr>
            <a:lvl2pPr>
              <a:defRPr>
                <a:solidFill>
                  <a:srgbClr val="234D64"/>
                </a:solidFill>
              </a:defRPr>
            </a:lvl2pPr>
            <a:lvl3pPr>
              <a:defRPr>
                <a:solidFill>
                  <a:srgbClr val="234D64"/>
                </a:solidFill>
              </a:defRPr>
            </a:lvl3pPr>
            <a:lvl4pPr>
              <a:defRPr>
                <a:solidFill>
                  <a:srgbClr val="234D64"/>
                </a:solidFill>
              </a:defRPr>
            </a:lvl4pPr>
            <a:lvl5pPr>
              <a:defRPr>
                <a:solidFill>
                  <a:srgbClr val="234D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239D-FEF1-4F1F-BEFC-145C97163ADF}" type="datetimeFigureOut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10/27/2015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7B11-562E-442B-B87B-4F564707726E}" type="slidenum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2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60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19D7-1270-4E17-8AC1-9E8232F5038B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8DA2-6970-48F5-BA30-030F247935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81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85" y="365126"/>
            <a:ext cx="86976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61DE-79F8-40DF-A3E7-CD3B3C03A714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F4AF-669F-4369-862E-645EDF535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6766-696F-4359-9381-85950A13646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132A-2CB9-46E9-BA08-486F5B08F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41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629" y="343354"/>
            <a:ext cx="7282543" cy="1325563"/>
          </a:xfrm>
        </p:spPr>
        <p:txBody>
          <a:bodyPr/>
          <a:lstStyle>
            <a:lvl1pPr>
              <a:defRPr>
                <a:solidFill>
                  <a:srgbClr val="234D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3172-D7AF-4997-906C-5980C44C471D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86DCB-59BB-44EF-8EED-417A506F2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8F3D-F34D-4D8C-80FE-01E01D7019CB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6B2-6069-4ABB-9191-915D3087AD8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67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14" y="437924"/>
            <a:ext cx="9448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F75A-A49E-4FC1-8861-3779D0C05435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9E69-F9E2-4556-8D39-7DF80B119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0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A2996-DCE4-466C-BA15-38F469351AB0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4DA8-2910-4045-850C-BBEB0FB91A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Shape 235"/>
          <p:cNvPicPr preferRelativeResize="0"/>
          <p:nvPr userDrawn="1"/>
        </p:nvPicPr>
        <p:blipFill rotWithShape="1">
          <a:blip r:embed="rId3">
            <a:alphaModFix/>
          </a:blip>
          <a:srcRect l="8088" t="23348" r="8842" b="8549"/>
          <a:stretch/>
        </p:blipFill>
        <p:spPr>
          <a:xfrm>
            <a:off x="6596744" y="5908852"/>
            <a:ext cx="5176706" cy="795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1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F239D-FEF1-4F1F-BEFC-145C97163ADF}" type="datetimeFigureOut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10/27/2015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7B11-562E-442B-B87B-4F564707726E}" type="slidenum">
              <a:rPr lang="en-US" smtClean="0">
                <a:solidFill>
                  <a:srgbClr val="234D6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34D6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682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AF63-342D-4F69-BC4D-7C86ABA6BDB8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0053-9E21-44FC-A82B-105B47E04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4" r:id="rId2"/>
    <p:sldLayoutId id="214748383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1F73-8878-440A-B408-9316B608BC93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857-E65B-4045-857E-95DCCE579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Srh_TV_J1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6.jpg"/><Relationship Id="rId7" Type="http://schemas.openxmlformats.org/officeDocument/2006/relationships/hyperlink" Target="http://nysdsp.org/wp-content/uploads/2015/05/Self-Assessment-Checklis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s://www.youtube.com/watch?v=653hhIljfPw" TargetMode="External"/><Relationship Id="rId4" Type="http://schemas.openxmlformats.org/officeDocument/2006/relationships/hyperlink" Target="http://www.k12blueprint.com/sites/default/files/CoSN-Privacy-Toolki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hyperlink" Target="http://nysdsp.org/best-practices-for-protecting-dat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ysdsp.org/best-practices-for-protecting-dat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opRMrEfAI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2"/>
          <p:cNvSpPr>
            <a:spLocks noGrp="1"/>
          </p:cNvSpPr>
          <p:nvPr>
            <p:ph type="title" idx="4294967295"/>
          </p:nvPr>
        </p:nvSpPr>
        <p:spPr>
          <a:xfrm>
            <a:off x="2193178" y="1774266"/>
            <a:ext cx="9528175" cy="936625"/>
          </a:xfrm>
        </p:spPr>
        <p:txBody>
          <a:bodyPr anchor="b">
            <a:normAutofit/>
          </a:bodyPr>
          <a:lstStyle/>
          <a:p>
            <a:pPr algn="r"/>
            <a:r>
              <a:rPr lang="en-US" sz="5400" dirty="0" smtClean="0"/>
              <a:t>Best Practices for Protecting Data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17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762" y="1958795"/>
            <a:ext cx="109769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Strong Passwords…</a:t>
            </a:r>
          </a:p>
          <a:p>
            <a:pPr marL="76200">
              <a:buClr>
                <a:srgbClr val="234D64"/>
              </a:buClr>
              <a:buSzPct val="100000"/>
            </a:pPr>
            <a:endParaRPr lang="en-US" sz="28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Are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8 or more characters 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long and  contain</a:t>
            </a:r>
            <a:b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</a:b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 mix of upper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and lowercase letters, numbers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,</a:t>
            </a:r>
            <a:b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</a:b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and symbols…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Ham&amp;3gg$ is stronger </a:t>
            </a:r>
            <a:r>
              <a:rPr lang="en-US" sz="2800" dirty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that </a:t>
            </a:r>
            <a:r>
              <a:rPr lang="en-US" sz="2800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hamandeggs</a:t>
            </a:r>
            <a:endParaRPr lang="en-US" sz="2800" dirty="0">
              <a:solidFill>
                <a:srgbClr val="91B44A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endParaRPr lang="en-US" sz="28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…and are easy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to 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remember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Hwd2tmnc2L! can </a:t>
            </a:r>
            <a:r>
              <a:rPr lang="en-US" sz="2800" dirty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be remembered from the passphrase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i="1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He who dares to teach must never cease to learn!</a:t>
            </a:r>
            <a:endParaRPr lang="en-US" sz="3600" dirty="0">
              <a:solidFill>
                <a:srgbClr val="91B44A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r>
              <a:rPr lang="en-US" dirty="0" smtClean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 </a:t>
            </a:r>
            <a:endParaRPr lang="en-US" dirty="0">
              <a:solidFill>
                <a:srgbClr val="9BBB59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2924" y="296253"/>
            <a:ext cx="7282543" cy="1325563"/>
          </a:xfrm>
        </p:spPr>
        <p:txBody>
          <a:bodyPr/>
          <a:lstStyle/>
          <a:p>
            <a:r>
              <a:rPr lang="en-US" dirty="0" smtClean="0"/>
              <a:t>Password Strength</a:t>
            </a:r>
            <a:endParaRPr lang="en-US" dirty="0"/>
          </a:p>
        </p:txBody>
      </p:sp>
      <p:pic>
        <p:nvPicPr>
          <p:cNvPr id="7" name="Picture 2" descr="S:\Communications\Communications\2014-2015\Clients\RICs of NYS\Data Security Project\41866070_thumbnai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473145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344" y="2035359"/>
            <a:ext cx="820230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Aft>
                <a:spcPts val="600"/>
              </a:spcAft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91B44A"/>
                </a:solidFill>
                <a:ea typeface="Calibri"/>
                <a:cs typeface="Calibri"/>
                <a:sym typeface="Calibri"/>
              </a:rPr>
              <a:t>Weak Passwords…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Are the same as your login or contain family 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names</a:t>
            </a:r>
            <a:endParaRPr lang="en-US" sz="28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Jsmith or </a:t>
            </a:r>
            <a:r>
              <a:rPr lang="en-US" sz="2800" dirty="0" smtClean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raymond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Contain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common words 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Football</a:t>
            </a:r>
          </a:p>
          <a:p>
            <a:pPr>
              <a:defRPr/>
            </a:pP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 Contain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easily accessible information 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about you   </a:t>
            </a: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Mathteacher</a:t>
            </a: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</a:br>
            <a:r>
              <a:rPr lang="en-US" sz="28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Contain </a:t>
            </a:r>
            <a:r>
              <a:rPr lang="en-US" sz="28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only numbers or letters  </a:t>
            </a:r>
            <a:endParaRPr lang="en-US" sz="28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r>
              <a:rPr lang="en-US" sz="2800" dirty="0" smtClean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123456 </a:t>
            </a:r>
            <a:r>
              <a:rPr lang="en-US" sz="2800" dirty="0">
                <a:solidFill>
                  <a:srgbClr val="9BBB59"/>
                </a:solidFill>
                <a:ea typeface="Calibri"/>
                <a:cs typeface="Calibri"/>
                <a:sym typeface="Calibri"/>
              </a:rPr>
              <a:t>or abcdef</a:t>
            </a:r>
          </a:p>
          <a:p>
            <a:pPr marL="76200">
              <a:spcAft>
                <a:spcPts val="600"/>
              </a:spcAft>
              <a:buClr>
                <a:srgbClr val="234D64"/>
              </a:buClr>
              <a:buSzPct val="100000"/>
            </a:pPr>
            <a:endParaRPr lang="en-US" sz="28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7819" y="369726"/>
            <a:ext cx="7282543" cy="1325563"/>
          </a:xfrm>
        </p:spPr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79" y="3054345"/>
            <a:ext cx="432435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552" y="2522413"/>
            <a:ext cx="8098615" cy="379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91B44A"/>
                </a:solidFill>
              </a:rPr>
              <a:t>Senders</a:t>
            </a:r>
          </a:p>
          <a:p>
            <a:r>
              <a:rPr lang="en-US" dirty="0" smtClean="0"/>
              <a:t>No longer </a:t>
            </a:r>
            <a:r>
              <a:rPr lang="en-US" dirty="0"/>
              <a:t>control </a:t>
            </a:r>
            <a:r>
              <a:rPr lang="en-US" dirty="0" smtClean="0"/>
              <a:t>information once it is sent</a:t>
            </a:r>
          </a:p>
          <a:p>
            <a:r>
              <a:rPr lang="en-US" dirty="0" smtClean="0"/>
              <a:t>Could choose the </a:t>
            </a:r>
            <a:r>
              <a:rPr lang="en-US" dirty="0"/>
              <a:t>wrong </a:t>
            </a:r>
            <a:r>
              <a:rPr lang="en-US" dirty="0" smtClean="0"/>
              <a:t>address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91B44A"/>
                </a:solidFill>
              </a:rPr>
              <a:t>Receivers</a:t>
            </a:r>
            <a:endParaRPr lang="en-US" i="1" dirty="0">
              <a:solidFill>
                <a:srgbClr val="91B44A"/>
              </a:solidFill>
            </a:endParaRPr>
          </a:p>
          <a:p>
            <a:r>
              <a:rPr lang="en-US" dirty="0" smtClean="0"/>
              <a:t>May forward </a:t>
            </a:r>
            <a:r>
              <a:rPr lang="en-US" dirty="0"/>
              <a:t>it to others, or print a copy</a:t>
            </a:r>
          </a:p>
          <a:p>
            <a:r>
              <a:rPr lang="en-US" dirty="0" smtClean="0"/>
              <a:t>Sometimes leave workstations </a:t>
            </a:r>
            <a:r>
              <a:rPr lang="en-US" dirty="0"/>
              <a:t>unsecured </a:t>
            </a:r>
            <a:r>
              <a:rPr lang="en-US" dirty="0" smtClean="0"/>
              <a:t>or have weak passwords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552" y="1791672"/>
            <a:ext cx="1039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48235"/>
                </a:solidFill>
              </a:rPr>
              <a:t>Consider security and privacy issues related to everyday use of email</a:t>
            </a:r>
            <a:endParaRPr lang="en-US" sz="2800" dirty="0">
              <a:solidFill>
                <a:srgbClr val="548235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198">
            <a:off x="8626821" y="2595089"/>
            <a:ext cx="2993932" cy="304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9112" y="347472"/>
            <a:ext cx="9025294" cy="1325563"/>
          </a:xfrm>
        </p:spPr>
        <p:txBody>
          <a:bodyPr>
            <a:norm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233" y="1846318"/>
            <a:ext cx="730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48235"/>
                </a:solidFill>
              </a:rPr>
              <a:t>Do not include personal or sensitive </a:t>
            </a:r>
            <a:r>
              <a:rPr lang="en-US" sz="2800" dirty="0" smtClean="0">
                <a:solidFill>
                  <a:srgbClr val="548235"/>
                </a:solidFill>
              </a:rPr>
              <a:t>information:</a:t>
            </a:r>
            <a:endParaRPr lang="en-US" sz="2400" dirty="0">
              <a:solidFill>
                <a:srgbClr val="54823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76" y="2460766"/>
            <a:ext cx="8853839" cy="41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 and File 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080" y="2431076"/>
            <a:ext cx="623134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Lock </a:t>
            </a:r>
            <a:r>
              <a:rPr lang="en-US" sz="2800" dirty="0">
                <a:solidFill>
                  <a:srgbClr val="234D64"/>
                </a:solidFill>
              </a:rPr>
              <a:t>your workstation when not in </a:t>
            </a:r>
            <a:r>
              <a:rPr lang="en-US" sz="2800" dirty="0" smtClean="0">
                <a:solidFill>
                  <a:srgbClr val="234D64"/>
                </a:solidFill>
              </a:rPr>
              <a:t>use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Download and store </a:t>
            </a:r>
            <a:r>
              <a:rPr lang="en-US" sz="2800" dirty="0">
                <a:solidFill>
                  <a:srgbClr val="234D64"/>
                </a:solidFill>
              </a:rPr>
              <a:t>documents with sensitive information on secure network </a:t>
            </a:r>
            <a:r>
              <a:rPr lang="en-US" sz="2800" dirty="0" smtClean="0">
                <a:solidFill>
                  <a:srgbClr val="234D64"/>
                </a:solidFill>
              </a:rPr>
              <a:t>drives - </a:t>
            </a:r>
            <a:r>
              <a:rPr lang="en-US" sz="2800" i="1" dirty="0" smtClean="0">
                <a:solidFill>
                  <a:srgbClr val="234D64"/>
                </a:solidFill>
              </a:rPr>
              <a:t>not workstations!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Use only encrypted USB flash drives </a:t>
            </a:r>
            <a:br>
              <a:rPr lang="en-US" sz="2800" dirty="0" smtClean="0">
                <a:solidFill>
                  <a:srgbClr val="234D64"/>
                </a:solidFill>
              </a:rPr>
            </a:br>
            <a:r>
              <a:rPr lang="en-US" sz="2800" dirty="0" smtClean="0">
                <a:solidFill>
                  <a:srgbClr val="234D64"/>
                </a:solidFill>
              </a:rPr>
              <a:t>(if used at all)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34D64"/>
              </a:solidFill>
            </a:endParaRPr>
          </a:p>
          <a:p>
            <a:endParaRPr lang="en-US" sz="2800" dirty="0">
              <a:solidFill>
                <a:srgbClr val="234D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080" y="1769810"/>
            <a:ext cx="7118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48235"/>
                </a:solidFill>
              </a:rPr>
              <a:t>Secure workstations and files:</a:t>
            </a:r>
            <a:endParaRPr lang="en-US" sz="3200" dirty="0">
              <a:solidFill>
                <a:srgbClr val="548235"/>
              </a:solidFill>
            </a:endParaRPr>
          </a:p>
          <a:p>
            <a:endParaRPr lang="en-US" sz="3200" b="1" dirty="0">
              <a:solidFill>
                <a:srgbClr val="548235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188713"/>
            <a:ext cx="4581832" cy="34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Workstation and File 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937" y="2344188"/>
            <a:ext cx="60266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Use secure methods such as SFTP or remote desktop applications</a:t>
            </a:r>
            <a:r>
              <a:rPr lang="en-US" sz="2800" dirty="0">
                <a:solidFill>
                  <a:srgbClr val="234D64"/>
                </a:solidFill>
              </a:rPr>
              <a:t> </a:t>
            </a:r>
            <a:r>
              <a:rPr lang="en-US" sz="2800" dirty="0" smtClean="0">
                <a:solidFill>
                  <a:srgbClr val="234D64"/>
                </a:solidFill>
              </a:rPr>
              <a:t> to transfer sensitive data– </a:t>
            </a:r>
            <a:r>
              <a:rPr lang="en-US" sz="2800" i="1" dirty="0" smtClean="0">
                <a:solidFill>
                  <a:srgbClr val="234D64"/>
                </a:solidFill>
              </a:rPr>
              <a:t>not email!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Follow district specific policies and procedures on </a:t>
            </a:r>
            <a:r>
              <a:rPr lang="en-US" sz="2800" dirty="0" smtClean="0">
                <a:solidFill>
                  <a:srgbClr val="234D64"/>
                </a:solidFill>
              </a:rPr>
              <a:t>file storage, data transfer and cloud applications.</a:t>
            </a:r>
            <a:endParaRPr lang="en-US" sz="2800" dirty="0">
              <a:solidFill>
                <a:srgbClr val="234D64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Store physical media </a:t>
            </a:r>
            <a:r>
              <a:rPr lang="en-US" sz="2800" dirty="0">
                <a:solidFill>
                  <a:srgbClr val="234D64"/>
                </a:solidFill>
              </a:rPr>
              <a:t>in a secure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34D64"/>
              </a:solidFill>
            </a:endParaRPr>
          </a:p>
          <a:p>
            <a:endParaRPr lang="en-US" sz="2800" dirty="0">
              <a:solidFill>
                <a:srgbClr val="234D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37" y="1759413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548235"/>
                </a:solidFill>
              </a:rPr>
              <a:t>Secure workstations and files:</a:t>
            </a:r>
            <a:endParaRPr lang="en-US" sz="3200" dirty="0">
              <a:solidFill>
                <a:srgbClr val="54823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1" y="2188713"/>
            <a:ext cx="4581832" cy="34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2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69" y="1815152"/>
            <a:ext cx="10106824" cy="59485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2800" dirty="0" smtClean="0">
                <a:solidFill>
                  <a:srgbClr val="548235"/>
                </a:solidFill>
                <a:latin typeface="+mn-lt"/>
              </a:rPr>
              <a:t>Implement MCD policies, and inventory data and equipment:</a:t>
            </a:r>
            <a:endParaRPr lang="en-US" sz="2800" dirty="0">
              <a:solidFill>
                <a:srgbClr val="548235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16071" y="3737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34D64"/>
                </a:solidFill>
              </a:rPr>
              <a:t>Mobile Computing Devices - MCDs</a:t>
            </a:r>
            <a:endParaRPr lang="en-US" dirty="0">
              <a:solidFill>
                <a:srgbClr val="234D6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469" y="2591007"/>
            <a:ext cx="8550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Develop </a:t>
            </a:r>
            <a:r>
              <a:rPr lang="en-US" sz="2400" dirty="0">
                <a:solidFill>
                  <a:srgbClr val="234D64"/>
                </a:solidFill>
              </a:rPr>
              <a:t>p</a:t>
            </a:r>
            <a:r>
              <a:rPr lang="en-US" sz="2400" dirty="0" smtClean="0">
                <a:solidFill>
                  <a:srgbClr val="234D64"/>
                </a:solidFill>
              </a:rPr>
              <a:t>olicy that addresses the protection </a:t>
            </a:r>
            <a:r>
              <a:rPr lang="en-US" sz="2400" dirty="0">
                <a:solidFill>
                  <a:srgbClr val="234D64"/>
                </a:solidFill>
              </a:rPr>
              <a:t>of </a:t>
            </a:r>
            <a:r>
              <a:rPr lang="en-US" sz="2400" dirty="0" smtClean="0">
                <a:solidFill>
                  <a:srgbClr val="234D64"/>
                </a:solidFill>
              </a:rPr>
              <a:t>data on MCDs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Develop breach notification </a:t>
            </a:r>
            <a:r>
              <a:rPr lang="en-US" sz="2400" dirty="0">
                <a:solidFill>
                  <a:srgbClr val="234D64"/>
                </a:solidFill>
              </a:rPr>
              <a:t>policy and </a:t>
            </a:r>
            <a:r>
              <a:rPr lang="en-US" sz="2400" dirty="0" smtClean="0">
                <a:solidFill>
                  <a:srgbClr val="234D64"/>
                </a:solidFill>
              </a:rPr>
              <a:t>procedures</a:t>
            </a:r>
          </a:p>
          <a:p>
            <a:pPr lvl="1"/>
            <a:r>
              <a:rPr lang="en-US" sz="2400" dirty="0">
                <a:solidFill>
                  <a:srgbClr val="234D64"/>
                </a:solidFill>
              </a:rPr>
              <a:t> </a:t>
            </a:r>
            <a:r>
              <a:rPr lang="en-US" sz="2400" dirty="0" smtClean="0">
                <a:solidFill>
                  <a:srgbClr val="234D64"/>
                </a:solidFill>
              </a:rPr>
              <a:t>(including actions for employees to </a:t>
            </a:r>
            <a:r>
              <a:rPr lang="en-US" sz="2400" dirty="0">
                <a:solidFill>
                  <a:srgbClr val="234D64"/>
                </a:solidFill>
              </a:rPr>
              <a:t>take in the event of a </a:t>
            </a:r>
            <a:r>
              <a:rPr lang="en-US" sz="2400" dirty="0" smtClean="0">
                <a:solidFill>
                  <a:srgbClr val="234D64"/>
                </a:solidFill>
              </a:rPr>
              <a:t>breach)</a:t>
            </a:r>
          </a:p>
          <a:p>
            <a:pPr lvl="1"/>
            <a:endParaRPr lang="en-US" sz="2400" dirty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Inventory personal and sensitive data stored </a:t>
            </a:r>
            <a:r>
              <a:rPr lang="en-US" sz="2400" dirty="0">
                <a:solidFill>
                  <a:srgbClr val="234D64"/>
                </a:solidFill>
              </a:rPr>
              <a:t>on </a:t>
            </a:r>
            <a:r>
              <a:rPr lang="en-US" sz="2400" dirty="0" smtClean="0">
                <a:solidFill>
                  <a:srgbClr val="234D64"/>
                </a:solidFill>
              </a:rPr>
              <a:t>MCD’s and update on an ongoing basis</a:t>
            </a:r>
          </a:p>
        </p:txBody>
      </p:sp>
      <p:pic>
        <p:nvPicPr>
          <p:cNvPr id="9218" name="Picture 2" descr="S:\Communications\Communications\2014-2015\Staff\Clare\PD Project\ph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47" y="3322871"/>
            <a:ext cx="3045296" cy="23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Procedures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0549" y="2287883"/>
            <a:ext cx="88283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Perimeter Defenses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LAN and WAN Management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Vulnerability </a:t>
            </a:r>
            <a:r>
              <a:rPr lang="en-US" sz="2800" dirty="0" smtClean="0">
                <a:solidFill>
                  <a:srgbClr val="234D64"/>
                </a:solidFill>
              </a:rPr>
              <a:t>Assessment</a:t>
            </a:r>
            <a:endParaRPr lang="en-US" sz="2800" dirty="0">
              <a:solidFill>
                <a:srgbClr val="234D64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Data Encryption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Patch and Virus Management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Software and Operating System Updates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Crisis </a:t>
            </a:r>
            <a:r>
              <a:rPr lang="en-US" sz="2800" dirty="0" smtClean="0">
                <a:solidFill>
                  <a:srgbClr val="234D64"/>
                </a:solidFill>
              </a:rPr>
              <a:t>Management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234D64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</a:t>
            </a:r>
            <a:r>
              <a:rPr lang="en-US" sz="1600" u="sng" dirty="0" smtClean="0">
                <a:hlinkClick r:id="rId4"/>
              </a:rPr>
              <a:t>www.k12blueprint.com/sites/default/files/CoSN-Privacy-Toolkit.pdf</a:t>
            </a:r>
            <a:endParaRPr lang="en-US" sz="2800" dirty="0">
              <a:solidFill>
                <a:srgbClr val="234D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49" y="1844179"/>
            <a:ext cx="940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48235"/>
                </a:solidFill>
              </a:rPr>
              <a:t>Assess technical procedures:</a:t>
            </a:r>
            <a:endParaRPr lang="en-US" sz="2800" dirty="0">
              <a:solidFill>
                <a:srgbClr val="5482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356" y="6319756"/>
            <a:ext cx="435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See District Security Self Assessment - COSN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41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64" y="2105789"/>
            <a:ext cx="4885678" cy="30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S:\Communications\Communications\2014-2015\Clients\RICs of NYS\Data Security Project\notepa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59" y="6074004"/>
            <a:ext cx="753397" cy="7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Access and Permissions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52466"/>
            <a:ext cx="9167701" cy="30623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Review staff duties and roles annually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Adjust permissions when job duties change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Deactivate former employees accounts immediately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Do not create generic accounts in systems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Have </a:t>
            </a:r>
            <a:r>
              <a:rPr lang="en-US" sz="2800" dirty="0">
                <a:solidFill>
                  <a:srgbClr val="234D64"/>
                </a:solidFill>
              </a:rPr>
              <a:t>p</a:t>
            </a:r>
            <a:r>
              <a:rPr lang="en-US" sz="2800" dirty="0" smtClean="0">
                <a:solidFill>
                  <a:srgbClr val="234D64"/>
                </a:solidFill>
              </a:rPr>
              <a:t>rocesses and policies in place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34D64"/>
                </a:solidFill>
              </a:rPr>
              <a:t>Review audit logs and reports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1847088"/>
            <a:ext cx="10317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AD47">
                    <a:lumMod val="75000"/>
                  </a:srgbClr>
                </a:solidFill>
              </a:rPr>
              <a:t>Implement policy and procedure regarding user management and access that should be on a </a:t>
            </a:r>
            <a:r>
              <a:rPr lang="en-US" sz="2800" i="1" dirty="0" smtClean="0">
                <a:solidFill>
                  <a:srgbClr val="70AD47">
                    <a:lumMod val="75000"/>
                  </a:srgbClr>
                </a:solidFill>
              </a:rPr>
              <a:t>“Need to Know”</a:t>
            </a:r>
            <a:r>
              <a:rPr lang="en-US" sz="2800" dirty="0" smtClean="0">
                <a:solidFill>
                  <a:srgbClr val="70AD47">
                    <a:lumMod val="75000"/>
                  </a:srgbClr>
                </a:solidFill>
              </a:rPr>
              <a:t> basis: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20" y="2726417"/>
            <a:ext cx="2812758" cy="278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6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Verbal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990" y="2408066"/>
            <a:ext cx="72265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Note that conversations can </a:t>
            </a:r>
            <a:r>
              <a:rPr lang="en-US" sz="2800" dirty="0"/>
              <a:t>be </a:t>
            </a:r>
            <a:r>
              <a:rPr lang="en-US" sz="2800" dirty="0" smtClean="0"/>
              <a:t>overheard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share sensitive information with unauthorized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Don’t share </a:t>
            </a:r>
            <a:r>
              <a:rPr lang="en-US" sz="2800" dirty="0" smtClean="0"/>
              <a:t>sensitive information </a:t>
            </a:r>
            <a:r>
              <a:rPr lang="en-US" sz="2800" dirty="0"/>
              <a:t>while </a:t>
            </a:r>
            <a:r>
              <a:rPr lang="en-US" sz="2800" dirty="0" smtClean="0"/>
              <a:t>socializing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480" y="1847088"/>
            <a:ext cx="11741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548235"/>
                </a:solidFill>
              </a:rPr>
              <a:t>Remember that verbal communication issues are an important consideration:</a:t>
            </a:r>
            <a:endParaRPr lang="en-US" sz="2800" dirty="0">
              <a:solidFill>
                <a:srgbClr val="548235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34" y="2597179"/>
            <a:ext cx="4903273" cy="36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0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420" y="355553"/>
            <a:ext cx="7282543" cy="1325563"/>
          </a:xfrm>
        </p:spPr>
        <p:txBody>
          <a:bodyPr/>
          <a:lstStyle/>
          <a:p>
            <a:r>
              <a:rPr lang="en-US" dirty="0" smtClean="0"/>
              <a:t>Section Overview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0933" y="2404533"/>
            <a:ext cx="494453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Mobile Computing Devices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Technical </a:t>
            </a:r>
            <a:r>
              <a:rPr lang="en-US" sz="2800" dirty="0" smtClean="0">
                <a:solidFill>
                  <a:srgbClr val="234D64"/>
                </a:solidFill>
              </a:rPr>
              <a:t>Procedures</a:t>
            </a:r>
            <a:endParaRPr lang="en-US" sz="2800" dirty="0">
              <a:solidFill>
                <a:srgbClr val="234D64"/>
              </a:solidFill>
            </a:endParaRP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Data Access and Permissions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Verbal Communication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Paper Copies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Data Destruction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533" y="2404533"/>
            <a:ext cx="55880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Data Inventory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Privacy Officer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De-identified data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Passwords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Email</a:t>
            </a:r>
          </a:p>
          <a:p>
            <a:pPr marL="457200" indent="-457200">
              <a:spcAft>
                <a:spcPts val="6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D64"/>
                </a:solidFill>
              </a:rPr>
              <a:t>Workstation and File Security</a:t>
            </a:r>
          </a:p>
        </p:txBody>
      </p:sp>
    </p:spTree>
    <p:extLst>
      <p:ext uri="{BB962C8B-B14F-4D97-AF65-F5344CB8AC3E}">
        <p14:creationId xmlns:p14="http://schemas.microsoft.com/office/powerpoint/2010/main" val="2497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 Copies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" y="1847088"/>
            <a:ext cx="8156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54823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paper copies as secure as electronic data:</a:t>
            </a:r>
            <a:endParaRPr lang="en-US" sz="3200" dirty="0">
              <a:solidFill>
                <a:srgbClr val="5482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26" y="2397932"/>
            <a:ext cx="6743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4D64"/>
                </a:solidFill>
              </a:rPr>
              <a:t>Consider whether you really need a paper </a:t>
            </a:r>
            <a:r>
              <a:rPr lang="en-US" sz="2400" dirty="0" smtClean="0">
                <a:solidFill>
                  <a:srgbClr val="234D64"/>
                </a:solidFill>
              </a:rPr>
              <a:t>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Remember that copier/printer/scanners store images of all documents on hard drives</a:t>
            </a:r>
          </a:p>
          <a:p>
            <a:endParaRPr lang="en-US" sz="2400" dirty="0" smtClean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Be mindful of where you are printing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Don’t leave paper copies sitting on printers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Store paper copies in a secure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6" y="2397932"/>
            <a:ext cx="4738256" cy="39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11276013" cy="4830762"/>
          </a:xfrm>
        </p:spPr>
        <p:txBody>
          <a:bodyPr>
            <a:noAutofit/>
          </a:bodyPr>
          <a:lstStyle/>
          <a:p>
            <a:endParaRPr lang="en-US" sz="600" dirty="0"/>
          </a:p>
          <a:p>
            <a:pPr lvl="2"/>
            <a:endParaRPr lang="en-US" sz="600" dirty="0"/>
          </a:p>
          <a:p>
            <a:pPr marL="914400" lvl="2" indent="0">
              <a:buNone/>
            </a:pPr>
            <a:endParaRPr lang="en-US" sz="600" b="1" dirty="0"/>
          </a:p>
        </p:txBody>
      </p:sp>
      <p:sp>
        <p:nvSpPr>
          <p:cNvPr id="4" name="Rectangle 3"/>
          <p:cNvSpPr/>
          <p:nvPr/>
        </p:nvSpPr>
        <p:spPr>
          <a:xfrm>
            <a:off x="412919" y="2370308"/>
            <a:ext cx="10989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Minimize the </a:t>
            </a:r>
            <a:r>
              <a:rPr lang="en-US" sz="2400" dirty="0">
                <a:solidFill>
                  <a:srgbClr val="234D64"/>
                </a:solidFill>
              </a:rPr>
              <a:t>amount of data </a:t>
            </a:r>
            <a:r>
              <a:rPr lang="en-US" sz="2400" dirty="0" smtClean="0">
                <a:solidFill>
                  <a:srgbClr val="234D64"/>
                </a:solidFill>
              </a:rPr>
              <a:t>retained</a:t>
            </a:r>
          </a:p>
          <a:p>
            <a:endParaRPr lang="en-US" sz="2400" dirty="0">
              <a:solidFill>
                <a:srgbClr val="234D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Remove data in </a:t>
            </a:r>
            <a:r>
              <a:rPr lang="en-US" sz="2400" dirty="0">
                <a:solidFill>
                  <a:srgbClr val="234D64"/>
                </a:solidFill>
              </a:rPr>
              <a:t>a way that renders it </a:t>
            </a:r>
            <a:r>
              <a:rPr lang="en-US" sz="2400" b="1" dirty="0">
                <a:solidFill>
                  <a:srgbClr val="234D64"/>
                </a:solidFill>
              </a:rPr>
              <a:t>unreadable</a:t>
            </a:r>
            <a:r>
              <a:rPr lang="en-US" sz="2400" dirty="0">
                <a:solidFill>
                  <a:srgbClr val="234D64"/>
                </a:solidFill>
              </a:rPr>
              <a:t> </a:t>
            </a:r>
            <a:r>
              <a:rPr lang="en-US" sz="2400" dirty="0" smtClean="0">
                <a:solidFill>
                  <a:srgbClr val="234D64"/>
                </a:solidFill>
              </a:rPr>
              <a:t>(paper) </a:t>
            </a:r>
            <a:r>
              <a:rPr lang="en-US" sz="2400" dirty="0">
                <a:solidFill>
                  <a:srgbClr val="234D64"/>
                </a:solidFill>
              </a:rPr>
              <a:t>or </a:t>
            </a:r>
            <a:r>
              <a:rPr lang="en-US" sz="2400" b="1" dirty="0">
                <a:solidFill>
                  <a:srgbClr val="234D64"/>
                </a:solidFill>
              </a:rPr>
              <a:t>irretrievable</a:t>
            </a:r>
            <a:r>
              <a:rPr lang="en-US" sz="2400" dirty="0">
                <a:solidFill>
                  <a:srgbClr val="234D64"/>
                </a:solidFill>
              </a:rPr>
              <a:t> </a:t>
            </a:r>
            <a:r>
              <a:rPr lang="en-US" sz="2400" dirty="0" smtClean="0">
                <a:solidFill>
                  <a:srgbClr val="234D64"/>
                </a:solidFill>
              </a:rPr>
              <a:t>(digital)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34D6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34D64"/>
                </a:solidFill>
              </a:rPr>
              <a:t>Require third parties receiving </a:t>
            </a:r>
            <a:r>
              <a:rPr lang="en-US" sz="2400" dirty="0" smtClean="0">
                <a:solidFill>
                  <a:srgbClr val="234D64"/>
                </a:solidFill>
              </a:rPr>
              <a:t>PII </a:t>
            </a:r>
            <a:r>
              <a:rPr lang="en-US" sz="2400" dirty="0">
                <a:solidFill>
                  <a:srgbClr val="234D64"/>
                </a:solidFill>
              </a:rPr>
              <a:t>under the FERPA School Official Exception to destroy it when the relationship is </a:t>
            </a:r>
            <a:r>
              <a:rPr lang="en-US" sz="2400" dirty="0" smtClean="0">
                <a:solidFill>
                  <a:srgbClr val="234D64"/>
                </a:solidFill>
              </a:rPr>
              <a:t>terminated </a:t>
            </a:r>
            <a:r>
              <a:rPr lang="en-US" sz="2400" dirty="0">
                <a:solidFill>
                  <a:srgbClr val="234D64"/>
                </a:solidFill>
              </a:rPr>
              <a:t>or when no longer needed </a:t>
            </a:r>
            <a:r>
              <a:rPr lang="en-US" sz="2400" dirty="0" smtClean="0">
                <a:solidFill>
                  <a:srgbClr val="234D64"/>
                </a:solidFill>
              </a:rPr>
              <a:t/>
            </a:r>
            <a:br>
              <a:rPr lang="en-US" sz="2400" dirty="0" smtClean="0">
                <a:solidFill>
                  <a:srgbClr val="234D64"/>
                </a:solidFill>
              </a:rPr>
            </a:br>
            <a:r>
              <a:rPr lang="en-US" sz="2400" dirty="0" smtClean="0">
                <a:solidFill>
                  <a:srgbClr val="234D64"/>
                </a:solidFill>
              </a:rPr>
              <a:t>(</a:t>
            </a:r>
            <a:r>
              <a:rPr lang="en-US" sz="2400" dirty="0">
                <a:solidFill>
                  <a:srgbClr val="234D64"/>
                </a:solidFill>
              </a:rPr>
              <a:t>whichever comes first</a:t>
            </a:r>
            <a:r>
              <a:rPr lang="en-US" sz="2400" dirty="0" smtClean="0">
                <a:solidFill>
                  <a:srgbClr val="234D64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34D64"/>
                </a:solidFill>
              </a:rPr>
              <a:t>See link below for access to “</a:t>
            </a:r>
            <a:r>
              <a:rPr lang="en-US" sz="2400" b="1" dirty="0" smtClean="0">
                <a:solidFill>
                  <a:srgbClr val="234D64"/>
                </a:solidFill>
              </a:rPr>
              <a:t>Best Practices for Data Destruction</a:t>
            </a:r>
            <a:r>
              <a:rPr lang="en-US" sz="2400" dirty="0" smtClean="0">
                <a:solidFill>
                  <a:srgbClr val="234D64"/>
                </a:solidFill>
              </a:rPr>
              <a:t>”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19" y="1847088"/>
            <a:ext cx="813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48235"/>
                </a:solidFill>
              </a:rPr>
              <a:t>Destroy d</a:t>
            </a:r>
            <a:r>
              <a:rPr lang="en-US" sz="2800" dirty="0" smtClean="0">
                <a:solidFill>
                  <a:srgbClr val="548235"/>
                </a:solidFill>
              </a:rPr>
              <a:t>ocuments and files </a:t>
            </a:r>
            <a:r>
              <a:rPr lang="en-US" sz="2800" dirty="0">
                <a:solidFill>
                  <a:srgbClr val="548235"/>
                </a:solidFill>
              </a:rPr>
              <a:t>when no longer </a:t>
            </a:r>
            <a:r>
              <a:rPr lang="en-US" sz="2800" dirty="0" smtClean="0">
                <a:solidFill>
                  <a:srgbClr val="548235"/>
                </a:solidFill>
              </a:rPr>
              <a:t>needed:</a:t>
            </a:r>
            <a:endParaRPr lang="en-US" sz="2800" dirty="0">
              <a:solidFill>
                <a:srgbClr val="54823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622" y="6376984"/>
            <a:ext cx="459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See Best Practices for Data Destruction - PTAC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3" descr="S:\Communications\Communications\2014-2015\Clients\RICs of NYS\Data Security Project\notep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25" y="6093636"/>
            <a:ext cx="753397" cy="7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629" y="343354"/>
            <a:ext cx="9245929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Best Practices for Protecting Data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574" y="1839086"/>
            <a:ext cx="176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48235"/>
                </a:solidFill>
              </a:rPr>
              <a:t>Key Ideas</a:t>
            </a:r>
            <a:endParaRPr lang="en-US" sz="3200" dirty="0">
              <a:solidFill>
                <a:srgbClr val="54823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0091" y="1821582"/>
            <a:ext cx="3042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48235"/>
                </a:solidFill>
              </a:rPr>
              <a:t>Self-Assessment </a:t>
            </a:r>
            <a:endParaRPr lang="en-US" sz="3200" dirty="0">
              <a:solidFill>
                <a:srgbClr val="548235"/>
              </a:solidFill>
            </a:endParaRPr>
          </a:p>
        </p:txBody>
      </p:sp>
      <p:pic>
        <p:nvPicPr>
          <p:cNvPr id="2050" name="Picture 2" descr="C:\Users\0110commintern00\Google Drive\Erie 1 Work\Handouts\Best Practices for Protecting Data\Best Practices Self Assess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408" r="5078"/>
          <a:stretch/>
        </p:blipFill>
        <p:spPr bwMode="auto">
          <a:xfrm>
            <a:off x="6856924" y="2594030"/>
            <a:ext cx="2888580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110commintern00\Google Drive\Erie 1 Work\Handouts\Best Practices for Protecting Data\Best Practices Key Idea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856" r="7639" b="3012"/>
          <a:stretch/>
        </p:blipFill>
        <p:spPr bwMode="auto">
          <a:xfrm>
            <a:off x="574176" y="2594030"/>
            <a:ext cx="2859656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6237" y="2018647"/>
            <a:ext cx="10601325" cy="35831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dirty="0" smtClean="0">
                <a:solidFill>
                  <a:srgbClr val="548235"/>
                </a:solidFill>
              </a:rPr>
              <a:t>Address </a:t>
            </a:r>
            <a:r>
              <a:rPr lang="en-US" dirty="0">
                <a:solidFill>
                  <a:srgbClr val="548235"/>
                </a:solidFill>
              </a:rPr>
              <a:t>key questions about your data with a data inventory</a:t>
            </a:r>
            <a:r>
              <a:rPr lang="en-US" dirty="0" smtClean="0">
                <a:solidFill>
                  <a:srgbClr val="548235"/>
                </a:solidFill>
              </a:rPr>
              <a:t>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What systems </a:t>
            </a:r>
            <a:r>
              <a:rPr lang="en-US" dirty="0"/>
              <a:t>do we have?  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What data do they store?</a:t>
            </a: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What reports and exports are available?</a:t>
            </a:r>
            <a:endParaRPr lang="en-US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/>
              <a:t>Who </a:t>
            </a:r>
            <a:r>
              <a:rPr lang="en-US" dirty="0" smtClean="0"/>
              <a:t>are the users?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11" y="2561864"/>
            <a:ext cx="4508090" cy="411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4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Inventory Example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0185"/>
              </p:ext>
            </p:extLst>
          </p:nvPr>
        </p:nvGraphicFramePr>
        <p:xfrm>
          <a:off x="503890" y="2467784"/>
          <a:ext cx="11262284" cy="30245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5571"/>
                <a:gridCol w="2815571"/>
                <a:gridCol w="2815571"/>
                <a:gridCol w="2815571"/>
              </a:tblGrid>
              <a:tr h="66859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34D64"/>
                          </a:solidFill>
                        </a:rPr>
                        <a:t>System</a:t>
                      </a:r>
                      <a:endParaRPr lang="en-US" dirty="0">
                        <a:solidFill>
                          <a:srgbClr val="234D64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34D64"/>
                          </a:solidFill>
                        </a:rPr>
                        <a:t>Types of Data</a:t>
                      </a:r>
                      <a:endParaRPr lang="en-US" dirty="0">
                        <a:solidFill>
                          <a:srgbClr val="234D64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34D64"/>
                          </a:solidFill>
                        </a:rPr>
                        <a:t>Reporting Features</a:t>
                      </a:r>
                      <a:endParaRPr lang="en-US" dirty="0">
                        <a:solidFill>
                          <a:srgbClr val="234D64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234D64"/>
                          </a:solidFill>
                        </a:rPr>
                        <a:t>Users</a:t>
                      </a:r>
                      <a:endParaRPr lang="en-US" dirty="0">
                        <a:solidFill>
                          <a:srgbClr val="234D64"/>
                        </a:solidFill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101876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Information System</a:t>
                      </a:r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Demographics, </a:t>
                      </a:r>
                      <a:r>
                        <a:rPr lang="en-US" dirty="0" smtClean="0"/>
                        <a:t>Schedules,</a:t>
                      </a:r>
                      <a:r>
                        <a:rPr lang="en-US" baseline="0" dirty="0" smtClean="0"/>
                        <a:t> Grades, Attendance, etc.</a:t>
                      </a:r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Ad-hoc,</a:t>
                      </a:r>
                      <a:r>
                        <a:rPr lang="en-US" baseline="0" dirty="0" smtClean="0"/>
                        <a:t> Pre-defined, User-defined, Exports</a:t>
                      </a:r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Administrators,</a:t>
                      </a:r>
                      <a:r>
                        <a:rPr lang="en-US" baseline="0" dirty="0" smtClean="0"/>
                        <a:t> Teachers, Secretaries</a:t>
                      </a:r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</a:tr>
              <a:tr h="668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8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9D08C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1041" y="5636712"/>
            <a:ext cx="1126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4"/>
              </a:rPr>
              <a:t>http://nysdsp.org/best-practices-for-protecting-data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0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70" y="1808208"/>
            <a:ext cx="10523923" cy="9889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48235"/>
                </a:solidFill>
                <a:latin typeface="+mn-lt"/>
              </a:rPr>
              <a:t>Determine who is responsible for the following data and privacy issues:</a:t>
            </a:r>
            <a:endParaRPr lang="en-US" sz="2800" dirty="0">
              <a:solidFill>
                <a:srgbClr val="54823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1492" y="2681858"/>
            <a:ext cx="10752604" cy="3660775"/>
          </a:xfrm>
        </p:spPr>
        <p:txBody>
          <a:bodyPr>
            <a:normAutofit/>
          </a:bodyPr>
          <a:lstStyle/>
          <a:p>
            <a:r>
              <a:rPr lang="en-US" dirty="0" smtClean="0"/>
              <a:t>Leading a district data security team</a:t>
            </a:r>
          </a:p>
          <a:p>
            <a:r>
              <a:rPr lang="en-US" dirty="0" smtClean="0"/>
              <a:t>Educating staff on regulations, best practices and policy</a:t>
            </a:r>
          </a:p>
          <a:p>
            <a:r>
              <a:rPr lang="en-US" dirty="0" smtClean="0"/>
              <a:t>Management and delivery of data </a:t>
            </a:r>
            <a:endParaRPr lang="en-US" dirty="0"/>
          </a:p>
          <a:p>
            <a:r>
              <a:rPr lang="en-US" dirty="0" smtClean="0"/>
              <a:t>Maintaining information on agreements and contracts</a:t>
            </a:r>
          </a:p>
          <a:p>
            <a:r>
              <a:rPr lang="en-US" dirty="0" smtClean="0"/>
              <a:t>Maintaining logs of users with access to PII</a:t>
            </a:r>
          </a:p>
          <a:p>
            <a:r>
              <a:rPr lang="en-US" dirty="0" smtClean="0"/>
              <a:t>Documenting data collection processes</a:t>
            </a:r>
          </a:p>
          <a:p>
            <a:r>
              <a:rPr lang="en-US" dirty="0" smtClean="0"/>
              <a:t>Acting as a contact for the public on privacy questions and concerns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3363" y="707148"/>
            <a:ext cx="9460425" cy="722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Privacy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841" y="343354"/>
            <a:ext cx="728254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De-identify Data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8732" y="1298531"/>
            <a:ext cx="11353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>
                <a:solidFill>
                  <a:srgbClr val="548235"/>
                </a:solidFill>
              </a:rPr>
              <a:t>De-identify detail data used in analysis, projects and presentations:</a:t>
            </a:r>
            <a:endParaRPr lang="en-US" sz="2800" dirty="0">
              <a:solidFill>
                <a:srgbClr val="54823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733" y="5973634"/>
            <a:ext cx="1004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De-identified data</a:t>
            </a:r>
            <a:r>
              <a:rPr lang="en-US" sz="2400" dirty="0"/>
              <a:t> - Data regarding students that uses random identifiers.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24684"/>
              </p:ext>
            </p:extLst>
          </p:nvPr>
        </p:nvGraphicFramePr>
        <p:xfrm>
          <a:off x="746275" y="2614881"/>
          <a:ext cx="10057190" cy="32531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1438"/>
                <a:gridCol w="2011438"/>
                <a:gridCol w="2011438"/>
                <a:gridCol w="2011438"/>
                <a:gridCol w="2011438"/>
              </a:tblGrid>
              <a:tr h="483919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 3 Level</a:t>
                      </a:r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r>
                        <a:rPr lang="en-US" baseline="0" dirty="0" smtClean="0"/>
                        <a:t> 3 Level</a:t>
                      </a:r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4513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1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/>
                </a:tc>
              </a:tr>
              <a:tr h="51257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</a:tr>
              <a:tr h="4513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1 </a:t>
                      </a:r>
                      <a:endParaRPr lang="en-US" dirty="0"/>
                    </a:p>
                  </a:txBody>
                  <a:tcPr/>
                </a:tc>
              </a:tr>
              <a:tr h="4513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2 </a:t>
                      </a:r>
                    </a:p>
                  </a:txBody>
                  <a:tcPr/>
                </a:tc>
              </a:tr>
              <a:tr h="4513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/>
                </a:tc>
              </a:tr>
              <a:tr h="45134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763" y="343354"/>
            <a:ext cx="9550945" cy="1325563"/>
          </a:xfrm>
        </p:spPr>
        <p:txBody>
          <a:bodyPr>
            <a:normAutofit/>
          </a:bodyPr>
          <a:lstStyle/>
          <a:p>
            <a:r>
              <a:rPr lang="en-US" dirty="0"/>
              <a:t>De-identify</a:t>
            </a:r>
            <a:r>
              <a:rPr lang="en-US" sz="4000" dirty="0"/>
              <a:t> </a:t>
            </a:r>
            <a:r>
              <a:rPr lang="en-US" dirty="0"/>
              <a:t>Data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08582" y="5710659"/>
            <a:ext cx="11041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Aggregated Data </a:t>
            </a:r>
            <a:r>
              <a:rPr lang="en-US" sz="2400" dirty="0" smtClean="0">
                <a:solidFill>
                  <a:srgbClr val="5E5E5E"/>
                </a:solidFill>
              </a:rPr>
              <a:t>- Anonymized </a:t>
            </a:r>
            <a:r>
              <a:rPr lang="en-US" sz="2400" dirty="0">
                <a:solidFill>
                  <a:srgbClr val="5E5E5E"/>
                </a:solidFill>
              </a:rPr>
              <a:t>data that </a:t>
            </a:r>
            <a:r>
              <a:rPr lang="en-US" sz="2400" dirty="0" smtClean="0">
                <a:solidFill>
                  <a:srgbClr val="5E5E5E"/>
                </a:solidFill>
              </a:rPr>
              <a:t>can </a:t>
            </a:r>
            <a:r>
              <a:rPr lang="en-US" sz="2400" dirty="0">
                <a:solidFill>
                  <a:srgbClr val="5E5E5E"/>
                </a:solidFill>
              </a:rPr>
              <a:t>not be used to identify a particular student. Reported at the school or district level.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3"/>
          <a:stretch/>
        </p:blipFill>
        <p:spPr bwMode="auto">
          <a:xfrm>
            <a:off x="2247021" y="2552013"/>
            <a:ext cx="7764334" cy="314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2287" y="1400132"/>
            <a:ext cx="11353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>
                <a:solidFill>
                  <a:srgbClr val="548235"/>
                </a:solidFill>
              </a:rPr>
              <a:t>Use aggregated data where possible: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9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35629" y="343354"/>
            <a:ext cx="9340583" cy="1325563"/>
          </a:xfrm>
        </p:spPr>
        <p:txBody>
          <a:bodyPr/>
          <a:lstStyle/>
          <a:p>
            <a:r>
              <a:rPr lang="en-US" dirty="0" smtClean="0"/>
              <a:t>Indirect Identification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37813"/>
              </p:ext>
            </p:extLst>
          </p:nvPr>
        </p:nvGraphicFramePr>
        <p:xfrm>
          <a:off x="2309703" y="2810265"/>
          <a:ext cx="7861538" cy="315673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968886"/>
                <a:gridCol w="3892652"/>
              </a:tblGrid>
              <a:tr h="41223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1" u="none" strike="noStrike" dirty="0">
                          <a:effectLst/>
                        </a:rPr>
                        <a:t>Subgroup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b="1" u="none" strike="noStrike" dirty="0">
                          <a:effectLst/>
                        </a:rPr>
                        <a:t>Percent Proficient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BBB59"/>
                    </a:solidFill>
                  </a:tcPr>
                </a:tc>
              </a:tr>
              <a:tr h="43028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American Indian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 smtClean="0">
                          <a:effectLst/>
                        </a:rPr>
                        <a:t>83.4%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223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Asian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87.7%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</a:tr>
              <a:tr h="41223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Black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91.7%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697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 smtClean="0">
                          <a:effectLst/>
                        </a:rPr>
                        <a:t>Hispanic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81.0%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</a:tr>
              <a:tr h="41223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Two or More Races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 smtClean="0">
                          <a:effectLst/>
                        </a:rPr>
                        <a:t>0.00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853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White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2800" u="none" strike="noStrike" dirty="0">
                          <a:effectLst/>
                        </a:rPr>
                        <a:t>79.2%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9D08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8732" y="1472347"/>
            <a:ext cx="11353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 smtClean="0">
                <a:solidFill>
                  <a:srgbClr val="548235"/>
                </a:solidFill>
              </a:rPr>
              <a:t>Be mindful of indirect identification issues: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8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393665" y="2500743"/>
            <a:ext cx="9568913" cy="4357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Strengthen </a:t>
            </a: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p</a:t>
            </a: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asswords</a:t>
            </a:r>
            <a:endParaRPr lang="en-US" sz="20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Make </a:t>
            </a: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every new password a unique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Change passwords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Never write down or share </a:t>
            </a: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passwords</a:t>
            </a:r>
            <a:endParaRPr lang="en-US" sz="20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0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Disable </a:t>
            </a: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the “Remember Password” function </a:t>
            </a: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in </a:t>
            </a: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browsers</a:t>
            </a:r>
          </a:p>
          <a:p>
            <a:pPr marL="457200" indent="-381000">
              <a:buClr>
                <a:srgbClr val="234D64"/>
              </a:buClr>
              <a:buSzPct val="100000"/>
              <a:buFont typeface="Calibri"/>
              <a:buChar char="❏"/>
            </a:pPr>
            <a:endParaRPr lang="en-US" sz="20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Change passwords immediately </a:t>
            </a:r>
            <a:r>
              <a:rPr lang="en-US" sz="2000" dirty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if </a:t>
            </a: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compromised</a:t>
            </a: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19100" indent="-342900">
              <a:buClr>
                <a:srgbClr val="234D6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34D64"/>
                </a:solidFill>
                <a:ea typeface="Calibri"/>
                <a:cs typeface="Calibri"/>
                <a:sym typeface="Calibri"/>
              </a:rPr>
              <a:t>Use a secure password management method</a:t>
            </a:r>
          </a:p>
          <a:p>
            <a:pPr marL="76200">
              <a:buClr>
                <a:srgbClr val="234D64"/>
              </a:buClr>
              <a:buSzPct val="100000"/>
            </a:pPr>
            <a:endParaRPr lang="en-US" sz="24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57200" indent="-381000">
              <a:buClr>
                <a:srgbClr val="234D64"/>
              </a:buClr>
              <a:buSzPct val="100000"/>
              <a:buFont typeface="Calibri"/>
              <a:buChar char="❏"/>
            </a:pPr>
            <a:endParaRPr lang="en-US" sz="24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endParaRPr lang="en-US" sz="24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76200">
              <a:buClr>
                <a:srgbClr val="234D64"/>
              </a:buClr>
              <a:buSzPct val="100000"/>
            </a:pPr>
            <a:endParaRPr lang="en-US" sz="2400" dirty="0" smtClean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pPr marL="457200" indent="-381000">
              <a:buClr>
                <a:srgbClr val="234D64"/>
              </a:buClr>
              <a:buSzPct val="100000"/>
              <a:buFont typeface="Calibri"/>
              <a:buChar char="❏"/>
            </a:pPr>
            <a:endParaRPr lang="en-US" sz="24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  <a:p>
            <a:endParaRPr sz="2400" dirty="0">
              <a:solidFill>
                <a:srgbClr val="234D64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  <a:sym typeface="Calibri"/>
              </a:rPr>
              <a:t>Passwords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666" y="1876346"/>
            <a:ext cx="617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548235"/>
                </a:solidFill>
              </a:rPr>
              <a:t>Employ password protection strategies:</a:t>
            </a:r>
            <a:endParaRPr lang="en-US" sz="2800" dirty="0">
              <a:solidFill>
                <a:srgbClr val="548235"/>
              </a:solidFill>
            </a:endParaRPr>
          </a:p>
        </p:txBody>
      </p:sp>
      <p:pic>
        <p:nvPicPr>
          <p:cNvPr id="1229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2399566"/>
            <a:ext cx="4624922" cy="369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Custom 7">
      <a:dk1>
        <a:srgbClr val="234D64"/>
      </a:dk1>
      <a:lt1>
        <a:sysClr val="window" lastClr="FFFFFF"/>
      </a:lt1>
      <a:dk2>
        <a:srgbClr val="5E5E5E"/>
      </a:dk2>
      <a:lt2>
        <a:srgbClr val="DDDDDD"/>
      </a:lt2>
      <a:accent1>
        <a:srgbClr val="306786"/>
      </a:accent1>
      <a:accent2>
        <a:srgbClr val="6EA9CB"/>
      </a:accent2>
      <a:accent3>
        <a:srgbClr val="ED7D31"/>
      </a:accent3>
      <a:accent4>
        <a:srgbClr val="B4B4B4"/>
      </a:accent4>
      <a:accent5>
        <a:srgbClr val="A6B727"/>
      </a:accent5>
      <a:accent6>
        <a:srgbClr val="FFC000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1503</Words>
  <Application>Microsoft Office PowerPoint</Application>
  <PresentationFormat>Custom</PresentationFormat>
  <Paragraphs>335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11_Office Theme</vt:lpstr>
      <vt:lpstr>Custom Design</vt:lpstr>
      <vt:lpstr>1_Custom Design</vt:lpstr>
      <vt:lpstr>Best Practices for Protecting Data</vt:lpstr>
      <vt:lpstr>Section Overview </vt:lpstr>
      <vt:lpstr>Data Inventory</vt:lpstr>
      <vt:lpstr>Data Inventory Example</vt:lpstr>
      <vt:lpstr>Determine who is responsible for the following data and privacy issues:</vt:lpstr>
      <vt:lpstr>De-identify Data</vt:lpstr>
      <vt:lpstr>De-identify Data</vt:lpstr>
      <vt:lpstr>Indirect Identification</vt:lpstr>
      <vt:lpstr>Passwords</vt:lpstr>
      <vt:lpstr>Password Strength</vt:lpstr>
      <vt:lpstr>Passwords</vt:lpstr>
      <vt:lpstr>Email</vt:lpstr>
      <vt:lpstr>Email</vt:lpstr>
      <vt:lpstr>Workstation and File Security</vt:lpstr>
      <vt:lpstr>Workstation and File Security</vt:lpstr>
      <vt:lpstr> Implement MCD policies, and inventory data and equipment:</vt:lpstr>
      <vt:lpstr>Technical Procedures</vt:lpstr>
      <vt:lpstr>Data Access and Permissions </vt:lpstr>
      <vt:lpstr>Verbal Communication </vt:lpstr>
      <vt:lpstr>Paper Copies </vt:lpstr>
      <vt:lpstr>Data Destruction</vt:lpstr>
      <vt:lpstr>Best Practices for Protecting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2015-05-07T13:53:02Z</dcterms:created>
  <dcterms:modified xsi:type="dcterms:W3CDTF">2015-10-27T18:45:25Z</dcterms:modified>
</cp:coreProperties>
</file>